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4613" autoAdjust="0"/>
  </p:normalViewPr>
  <p:slideViewPr>
    <p:cSldViewPr snapToGrid="0">
      <p:cViewPr varScale="1">
        <p:scale>
          <a:sx n="119" d="100"/>
          <a:sy n="119" d="100"/>
        </p:scale>
        <p:origin x="352" y="184"/>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11/17/15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of a Total Power Radiometer in Software Defined Radios</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14:m>
                  <m:oMath xmlns:m="http://schemas.openxmlformats.org/officeDocument/2006/math">
                    <m:r>
                      <a:rPr lang="en-US" sz="2400" i="1" smtClean="0">
                        <a:latin typeface="Cambria Math" charset="0"/>
                        <a:ea typeface="Cambria Math" charset="0"/>
                        <a:cs typeface="Cambria Math" charset="0"/>
                      </a:rPr>
                      <m:t>𝛽</m:t>
                    </m:r>
                  </m:oMath>
                </a14:m>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28" t="-876" r="-1293"/>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solidFill>
                  <a:schemeClr val="accent6">
                    <a:lumMod val="20000"/>
                    <a:lumOff val="80000"/>
                  </a:schemeClr>
                </a:solidFill>
              </a:rPr>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solidFill>
                  <a:schemeClr val="accent6">
                    <a:lumMod val="20000"/>
                    <a:lumOff val="80000"/>
                  </a:schemeClr>
                </a:solidFill>
              </a:rPr>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Front End Design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solidFill>
                  <a:schemeClr val="accent6">
                    <a:lumMod val="20000"/>
                    <a:lumOff val="80000"/>
                  </a:schemeClr>
                </a:solidFill>
              </a:rPr>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t>
                </a:r>
                <a:r>
                  <a:rPr lang="en-US" sz="2400" dirty="0" smtClean="0"/>
                  <a:t>in-phase (</a:t>
                </a:r>
                <a:r>
                  <a:rPr lang="en-US" sz="2400" dirty="0" err="1" smtClean="0"/>
                  <a:t>i.e</a:t>
                </a:r>
                <a:r>
                  <a:rPr lang="en-US" sz="2400" dirty="0" smtClean="0"/>
                  <a:t> I) and the quadrature phase (i.e. Q)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a:t>
            </a:r>
            <a:r>
              <a:rPr lang="en-US" sz="2400" dirty="0" smtClean="0"/>
              <a:t>Brian </a:t>
            </a:r>
            <a:r>
              <a:rPr lang="en-US" sz="2400" dirty="0" err="1" smtClean="0"/>
              <a:t>Hornbuckle</a:t>
            </a:r>
            <a:r>
              <a:rPr lang="en-US" sz="2400" dirty="0" smtClean="0"/>
              <a:t>, </a:t>
            </a:r>
            <a:r>
              <a:rPr lang="en-US" sz="2400" dirty="0" smtClean="0"/>
              <a:t>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a:t>
            </a:r>
            <a:r>
              <a:rPr lang="en-US" sz="2400" dirty="0" smtClean="0"/>
              <a:t>Mani Mina</a:t>
            </a:r>
            <a:endParaRPr lang="en-US" sz="2400" dirty="0" smtClean="0"/>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SDR Radiometer</a:t>
            </a:r>
            <a:endParaRPr lang="en-US" dirty="0"/>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
        <p:nvSpPr>
          <p:cNvPr id="5" name="Content Placeholder 2"/>
          <p:cNvSpPr txBox="1">
            <a:spLocks/>
          </p:cNvSpPr>
          <p:nvPr/>
        </p:nvSpPr>
        <p:spPr>
          <a:xfrm>
            <a:off x="1097278" y="1845734"/>
            <a:ext cx="4937760" cy="402336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rgbClr val="000000"/>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rgbClr val="4D4D4D"/>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rgbClr val="4D4D4D"/>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rgbClr val="4D4D4D"/>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rgbClr val="4D4D4D"/>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smtClean="0"/>
              <a:t>GUI currently allows us to do the following:</a:t>
            </a:r>
          </a:p>
          <a:p>
            <a:pPr>
              <a:buFont typeface="Wingdings" panose="05000000000000000000" pitchFamily="2" charset="2"/>
              <a:buChar char="§"/>
            </a:pPr>
            <a:r>
              <a:rPr lang="en-US" sz="2400" smtClean="0"/>
              <a:t>Set frequency</a:t>
            </a:r>
          </a:p>
          <a:p>
            <a:pPr>
              <a:buFont typeface="Wingdings" panose="05000000000000000000" pitchFamily="2" charset="2"/>
              <a:buChar char="§"/>
            </a:pPr>
            <a:r>
              <a:rPr lang="en-US" sz="2400" smtClean="0"/>
              <a:t>Set Bandwidth</a:t>
            </a:r>
          </a:p>
          <a:p>
            <a:pPr>
              <a:buFont typeface="Wingdings" panose="05000000000000000000" pitchFamily="2" charset="2"/>
              <a:buChar char="§"/>
            </a:pPr>
            <a:r>
              <a:rPr lang="en-US" sz="2400" smtClean="0"/>
              <a:t>Set Integration time</a:t>
            </a:r>
          </a:p>
          <a:p>
            <a:pPr>
              <a:buFont typeface="Wingdings" panose="05000000000000000000" pitchFamily="2" charset="2"/>
              <a:buChar char="§"/>
            </a:pPr>
            <a:r>
              <a:rPr lang="en-US" sz="2400" smtClean="0"/>
              <a:t>Set DC Gain</a:t>
            </a:r>
          </a:p>
          <a:p>
            <a:pPr>
              <a:buFont typeface="Wingdings" panose="05000000000000000000" pitchFamily="2" charset="2"/>
              <a:buChar char="§"/>
            </a:pPr>
            <a:r>
              <a:rPr lang="en-US" sz="2400" smtClean="0"/>
              <a:t>Set filter bandwidth</a:t>
            </a:r>
          </a:p>
          <a:p>
            <a:pPr>
              <a:buFont typeface="Wingdings" panose="05000000000000000000" pitchFamily="2" charset="2"/>
              <a:buChar char="§"/>
            </a:pPr>
            <a:r>
              <a:rPr lang="en-US" sz="2400" smtClean="0"/>
              <a:t>Turn filter on/off</a:t>
            </a:r>
          </a:p>
          <a:p>
            <a:pPr>
              <a:buFont typeface="Wingdings" panose="05000000000000000000" pitchFamily="2" charset="2"/>
              <a:buChar char="§"/>
            </a:pPr>
            <a:endParaRPr lang="en-US" dirty="0"/>
          </a:p>
        </p:txBody>
      </p:sp>
      <p:sp>
        <p:nvSpPr>
          <p:cNvPr id="6" name="Content Placeholder 3"/>
          <p:cNvSpPr txBox="1">
            <a:spLocks/>
          </p:cNvSpPr>
          <p:nvPr/>
        </p:nvSpPr>
        <p:spPr>
          <a:xfrm>
            <a:off x="6217920" y="1845735"/>
            <a:ext cx="4937760" cy="40233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anose="05000000000000000000" pitchFamily="2" charset="2"/>
              <a:buChar char="§"/>
            </a:pPr>
            <a:r>
              <a:rPr lang="en-US" sz="2400" smtClean="0"/>
              <a:t>Turn filter on/off</a:t>
            </a:r>
          </a:p>
          <a:p>
            <a:pPr>
              <a:buFont typeface="Wingdings" panose="05000000000000000000" pitchFamily="2" charset="2"/>
              <a:buChar char="§"/>
            </a:pPr>
            <a:r>
              <a:rPr lang="en-US" sz="2400" smtClean="0"/>
              <a:t>Start/Stop recording of Total Power readings</a:t>
            </a:r>
          </a:p>
          <a:p>
            <a:pPr>
              <a:buFont typeface="Wingdings" panose="05000000000000000000" pitchFamily="2" charset="2"/>
              <a:buChar char="§"/>
            </a:pPr>
            <a:r>
              <a:rPr lang="en-US" sz="2400" smtClean="0"/>
              <a:t>Start/Stop recording of raw I/Q data</a:t>
            </a:r>
          </a:p>
          <a:p>
            <a:pPr>
              <a:buFont typeface="Wingdings" panose="05000000000000000000" pitchFamily="2" charset="2"/>
              <a:buChar char="§"/>
            </a:pPr>
            <a:r>
              <a:rPr lang="en-US" sz="2400" smtClean="0"/>
              <a:t>Enter calibration coefficients</a:t>
            </a:r>
          </a:p>
          <a:p>
            <a:endParaRPr lang="en-US" sz="2400" dirty="0"/>
          </a:p>
        </p:txBody>
      </p:sp>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4320" y="914400"/>
            <a:ext cx="8900160" cy="5562600"/>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Second tab brings up the total power readings.  This displays the following information:</a:t>
            </a:r>
          </a:p>
          <a:p>
            <a:pPr>
              <a:buFont typeface="Wingdings" panose="05000000000000000000" pitchFamily="2" charset="2"/>
              <a:buChar char="§"/>
            </a:pPr>
            <a:r>
              <a:rPr lang="en-US" sz="2400" dirty="0" smtClean="0"/>
              <a:t>Waterfall display of the spectrum</a:t>
            </a:r>
          </a:p>
          <a:p>
            <a:pPr>
              <a:buFont typeface="Wingdings" panose="05000000000000000000" pitchFamily="2" charset="2"/>
              <a:buChar char="§"/>
            </a:pPr>
            <a:r>
              <a:rPr lang="en-US" sz="2400" dirty="0" smtClean="0"/>
              <a:t>Total Power line graph</a:t>
            </a:r>
          </a:p>
          <a:p>
            <a:pPr>
              <a:buFont typeface="Wingdings" panose="05000000000000000000" pitchFamily="2" charset="2"/>
              <a:buChar char="§"/>
            </a:pPr>
            <a:r>
              <a:rPr lang="en-US" sz="2400" dirty="0" err="1" smtClean="0"/>
              <a:t>rQ</a:t>
            </a:r>
            <a:r>
              <a:rPr lang="en-US" sz="2400" dirty="0" smtClean="0"/>
              <a:t> values with bar graph</a:t>
            </a:r>
          </a:p>
          <a:p>
            <a:pPr>
              <a:buFont typeface="Wingdings" panose="05000000000000000000" pitchFamily="2" charset="2"/>
              <a:buChar char="§"/>
            </a:pPr>
            <a:r>
              <a:rPr lang="en-US" sz="2400" dirty="0" smtClean="0"/>
              <a:t>Calibrated noise temperature</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General Radiometer Theory</a:t>
            </a:r>
          </a:p>
          <a:p>
            <a:r>
              <a:rPr lang="en-US" dirty="0" smtClean="0"/>
              <a:t>Software Defined Radio Theory</a:t>
            </a:r>
          </a:p>
          <a:p>
            <a:r>
              <a:rPr lang="en-US" dirty="0" smtClean="0"/>
              <a:t>Experimental Results</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845734"/>
            <a:ext cx="10058400" cy="1651445"/>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a:t>The goal of this presentation is to present my research </a:t>
            </a:r>
            <a:r>
              <a:rPr lang="en-US" sz="2400" dirty="0" smtClean="0"/>
              <a:t>into implementing </a:t>
            </a:r>
            <a:r>
              <a:rPr lang="en-US" sz="2400" dirty="0"/>
              <a:t>a total power radiometer using low cost </a:t>
            </a:r>
            <a:r>
              <a:rPr lang="en-US" sz="2400" dirty="0" smtClean="0"/>
              <a:t>hardware and </a:t>
            </a:r>
            <a:r>
              <a:rPr lang="en-US" sz="2400" dirty="0"/>
              <a:t>software used in software defined radios.</a:t>
            </a:r>
            <a:br>
              <a:rPr lang="en-US" sz="2400" dirty="0"/>
            </a:br>
            <a:r>
              <a:rPr lang="en-US" sz="2400" dirty="0"/>
              <a:t/>
            </a:r>
            <a:br>
              <a:rPr lang="en-US" sz="2400" dirty="0"/>
            </a:b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solidFill>
                  <a:schemeClr val="accent6">
                    <a:lumMod val="20000"/>
                    <a:lumOff val="80000"/>
                  </a:schemeClr>
                </a:solidFill>
              </a:rPr>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solidFill>
                  <a:schemeClr val="accent6">
                    <a:lumMod val="20000"/>
                    <a:lumOff val="80000"/>
                  </a:schemeClr>
                </a:solidFill>
              </a:rPr>
              <a:t>Closing</a:t>
            </a:r>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97280" y="184573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The goal of this thesis is to explore a low cost method for implementing a total power radiometer using a software defined radio and to demonstrate the effectiveness and benefits of this system.</a:t>
            </a:r>
            <a:endParaRPr lang="en-US" sz="2400" dirty="0"/>
          </a:p>
        </p:txBody>
      </p:sp>
      <p:sp>
        <p:nvSpPr>
          <p:cNvPr id="4" name="Content Placeholder 2"/>
          <p:cNvSpPr txBox="1">
            <a:spLocks/>
          </p:cNvSpPr>
          <p:nvPr/>
        </p:nvSpPr>
        <p:spPr>
          <a:xfrm>
            <a:off x="1097280" y="3891103"/>
            <a:ext cx="10058400" cy="1715613"/>
          </a:xfrm>
          <a:prstGeom prst="rect">
            <a:avLst/>
          </a:prstGeom>
        </p:spPr>
        <p:style>
          <a:lnRef idx="2">
            <a:schemeClr val="accent3"/>
          </a:lnRef>
          <a:fillRef idx="1">
            <a:schemeClr val="lt1"/>
          </a:fillRef>
          <a:effectRef idx="0">
            <a:schemeClr val="accent3"/>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Why a SDR?</a:t>
            </a:r>
          </a:p>
          <a:p>
            <a:r>
              <a:rPr lang="en-US" sz="2400" dirty="0" smtClean="0"/>
              <a:t>A software defined radio infrastructure provides a highly flexible system that is able to adapt to different scenarios more quickly and at a lower cost than traditional radiometers</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solidFill>
                  <a:schemeClr val="accent6">
                    <a:lumMod val="20000"/>
                    <a:lumOff val="80000"/>
                  </a:schemeClr>
                </a:solidFill>
              </a:rPr>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b="1" u="sng" dirty="0" smtClean="0"/>
              <a:t>Radio Astronomy</a:t>
            </a:r>
          </a:p>
          <a:p>
            <a:pPr>
              <a:buFont typeface="Wingdings" panose="05000000000000000000" pitchFamily="2" charset="2"/>
              <a:buChar char="§"/>
            </a:pPr>
            <a:r>
              <a:rPr lang="en-US" sz="2400" dirty="0" smtClean="0"/>
              <a:t>Radiometers are used in a variety of remote sensing applications such as soil moisture and ocean salinity</a:t>
            </a:r>
          </a:p>
          <a:p>
            <a:pPr>
              <a:buFont typeface="Wingdings" panose="05000000000000000000" pitchFamily="2" charset="2"/>
              <a:buChar char="§"/>
            </a:pPr>
            <a:r>
              <a:rPr lang="en-US" sz="2400" dirty="0" smtClean="0"/>
              <a:t>Radio Astronomy is one method of using radiometers for remote sensing</a:t>
            </a:r>
          </a:p>
          <a:p>
            <a:pPr>
              <a:buFont typeface="Wingdings" panose="05000000000000000000" pitchFamily="2" charset="2"/>
              <a:buChar char="§"/>
            </a:pPr>
            <a:r>
              <a:rPr lang="en-US" sz="2400" dirty="0" smtClean="0"/>
              <a:t>There are current stations using Software Defined Radios for Radio Astronomy</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solidFill>
                  <a:schemeClr val="accent6">
                    <a:lumMod val="20000"/>
                    <a:lumOff val="80000"/>
                  </a:schemeClr>
                </a:solidFill>
              </a:rPr>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solidFill>
                  <a:schemeClr val="accent6">
                    <a:lumMod val="20000"/>
                    <a:lumOff val="80000"/>
                  </a:schemeClr>
                </a:solidFill>
              </a:rPr>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5555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solidFill>
                  <a:schemeClr val="accent6">
                    <a:lumMod val="20000"/>
                    <a:lumOff val="80000"/>
                  </a:schemeClr>
                </a:solidFill>
              </a:rPr>
              <a:t>Related Works</a:t>
            </a:r>
          </a:p>
          <a:p>
            <a:r>
              <a:rPr lang="en-US" sz="1100" dirty="0"/>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solidFill>
                  <a:schemeClr val="accent6">
                    <a:lumMod val="20000"/>
                    <a:lumOff val="80000"/>
                  </a:schemeClr>
                </a:solidFill>
              </a:rPr>
              <a:t>General Radiometer Theory</a:t>
            </a:r>
          </a:p>
          <a:p>
            <a:r>
              <a:rPr lang="en-US" sz="1100" dirty="0"/>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313</TotalTime>
  <Words>2853</Words>
  <Application>Microsoft Macintosh PowerPoint</Application>
  <PresentationFormat>Widescreen</PresentationFormat>
  <Paragraphs>451</Paragraphs>
  <Slides>47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Cambria Math</vt:lpstr>
      <vt:lpstr>Tahoma</vt:lpstr>
      <vt:lpstr>Wingdings</vt:lpstr>
      <vt:lpstr>ecpeisu</vt:lpstr>
      <vt:lpstr>Implementation of a Total Power Radiometer in Software Defined Radios</vt:lpstr>
      <vt:lpstr>Acknowledgements</vt:lpstr>
      <vt:lpstr>Table of Contents</vt:lpstr>
      <vt:lpstr>Introduction</vt:lpstr>
      <vt:lpstr>About the thesis</vt:lpstr>
      <vt:lpstr>Related Works</vt:lpstr>
      <vt:lpstr>Related Works</vt:lpstr>
      <vt:lpstr>Related Works</vt:lpstr>
      <vt:lpstr>General Radiometer Theory</vt:lpstr>
      <vt:lpstr>General Radiometer Theory</vt:lpstr>
      <vt:lpstr>General Radiometer Theory</vt:lpstr>
      <vt:lpstr>RF Front End Design</vt:lpstr>
      <vt:lpstr>Software Defined Radio</vt:lpstr>
      <vt:lpstr>Software Defined Radio</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GUI For SDR Radiometer</vt:lpstr>
      <vt:lpstr>GUI for Radiometer</vt:lpstr>
      <vt:lpstr>GUI for Radiometer</vt:lpstr>
      <vt:lpstr>Experimental Data</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Microsoft Office User</cp:lastModifiedBy>
  <cp:revision>39</cp:revision>
  <dcterms:created xsi:type="dcterms:W3CDTF">2015-04-18T00:15:03Z</dcterms:created>
  <dcterms:modified xsi:type="dcterms:W3CDTF">2015-11-18T03:56:32Z</dcterms:modified>
</cp:coreProperties>
</file>